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77" r:id="rId10"/>
    <p:sldId id="273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9" roundtripDataSignature="AMtx7mhqd0h3DsXac59T+CUSRIAWze2S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DC85EF-1539-4A8C-AD14-3B8BF358A236}">
  <a:tblStyle styleId="{D1DC85EF-1539-4A8C-AD14-3B8BF358A23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0804" autoAdjust="0"/>
  </p:normalViewPr>
  <p:slideViewPr>
    <p:cSldViewPr snapToGrid="0">
      <p:cViewPr varScale="1">
        <p:scale>
          <a:sx n="52" d="100"/>
          <a:sy n="52" d="100"/>
        </p:scale>
        <p:origin x="184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" name="Google Shape;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rgbClr val="2D3B4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Leverage our strategy</a:t>
            </a:r>
            <a:endParaRPr>
              <a:solidFill>
                <a:srgbClr val="2D3B4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rgbClr val="2D3B4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Leverage license Resource and technology who supply our technology for license</a:t>
            </a:r>
            <a:endParaRPr>
              <a:solidFill>
                <a:srgbClr val="2D3B4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2D3B4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rgbClr val="2D3B4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Build the machine directly to the manufacturer</a:t>
            </a:r>
            <a:endParaRPr>
              <a:solidFill>
                <a:srgbClr val="2D3B4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2D3B4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rgbClr val="2D3B4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BIPV Solar panel manufacturers</a:t>
            </a:r>
            <a:endParaRPr>
              <a:solidFill>
                <a:srgbClr val="2D3B4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2D3B4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813a0f26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" name="Google Shape;34;g813a0f268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" name="Google Shape;35;g813a0f268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7d7c2cbfa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7d7c2cbfa5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g7d7c2cbfa5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13a0f2686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813a0f2686_0_9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g813a0f2686_0_9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1205c04f8_2_1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g81205c04f8_2_1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d7c2cbfa5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00" name="Google Shape;100;g7d7c2cbfa5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d7c2cbfa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7d7c2cbfa5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rgbClr val="2D3B45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Value Proposition:</a:t>
            </a:r>
            <a:endParaRPr u="sng">
              <a:solidFill>
                <a:srgbClr val="2D3B45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Times New Roman"/>
              <a:buAutoNum type="arabicPeriod"/>
            </a:pPr>
            <a:r>
              <a:rPr lang="en-GB">
                <a:solidFill>
                  <a:srgbClr val="2D3B45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Which one of our customer’s problems are we helping to solve?</a:t>
            </a:r>
            <a:endParaRPr>
              <a:solidFill>
                <a:srgbClr val="2D3B45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Times New Roman"/>
              <a:buAutoNum type="alphaLcPeriod"/>
            </a:pPr>
            <a:r>
              <a:rPr lang="en-GB">
                <a:solidFill>
                  <a:srgbClr val="2D3B45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Solar efficiency and long-term viability</a:t>
            </a:r>
            <a:endParaRPr>
              <a:solidFill>
                <a:srgbClr val="2D3B45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Times New Roman"/>
              <a:buAutoNum type="arabicPeriod"/>
            </a:pPr>
            <a:r>
              <a:rPr lang="en-GB">
                <a:solidFill>
                  <a:srgbClr val="2D3B45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the case of OPV, their two main problems are relatively low efficiency (20%) and durability.</a:t>
            </a:r>
            <a:endParaRPr>
              <a:solidFill>
                <a:srgbClr val="2D3B45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Times New Roman"/>
              <a:buAutoNum type="alphaLcPeriod"/>
            </a:pPr>
            <a:r>
              <a:rPr lang="en-GB">
                <a:solidFill>
                  <a:srgbClr val="2D3B45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Our product could address the efficiency problem in the OPV industry, possibly capable of increasing OPV efficiency by 20%.</a:t>
            </a:r>
            <a:endParaRPr>
              <a:solidFill>
                <a:srgbClr val="2D3B45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Times New Roman"/>
              <a:buAutoNum type="arabicPeriod"/>
            </a:pPr>
            <a:r>
              <a:rPr lang="en-GB">
                <a:solidFill>
                  <a:srgbClr val="2D3B45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What value do we deliver to the customer?</a:t>
            </a:r>
            <a:endParaRPr>
              <a:solidFill>
                <a:srgbClr val="2D3B45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Times New Roman"/>
              <a:buAutoNum type="alphaLcPeriod"/>
            </a:pPr>
            <a:r>
              <a:rPr lang="en-GB">
                <a:solidFill>
                  <a:srgbClr val="2D3B45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Increased efficiency</a:t>
            </a:r>
            <a:endParaRPr>
              <a:solidFill>
                <a:srgbClr val="2D3B45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Times New Roman"/>
              <a:buAutoNum type="alphaLcPeriod"/>
            </a:pPr>
            <a:r>
              <a:rPr lang="en-GB">
                <a:solidFill>
                  <a:srgbClr val="2D3B45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Increased market viability</a:t>
            </a:r>
            <a:endParaRPr>
              <a:solidFill>
                <a:srgbClr val="2D3B45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Times New Roman"/>
              <a:buAutoNum type="alphaLcPeriod"/>
            </a:pPr>
            <a:r>
              <a:rPr lang="en-GB">
                <a:solidFill>
                  <a:srgbClr val="2D3B45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Increased cost-competitiveness</a:t>
            </a:r>
            <a:endParaRPr>
              <a:solidFill>
                <a:srgbClr val="2D3B45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g7d7c2cbfa5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f06dd8821_3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The choice of BIPV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We believe that the growth rate is high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THe</a:t>
            </a:r>
            <a:endParaRPr/>
          </a:p>
        </p:txBody>
      </p:sp>
      <p:sp>
        <p:nvSpPr>
          <p:cNvPr id="183" name="Google Shape;183;g7f06dd8821_3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d7c2cbfa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7d7c2cbfa5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g7d7c2cbfa5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31175" y="0"/>
            <a:ext cx="105156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200"/>
              <a:buFont typeface="Arial"/>
              <a:buNone/>
              <a:defRPr sz="1400" b="0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"/>
          <p:cNvPicPr preferRelativeResize="0"/>
          <p:nvPr/>
        </p:nvPicPr>
        <p:blipFill rotWithShape="1">
          <a:blip r:embed="rId3">
            <a:alphaModFix/>
          </a:blip>
          <a:srcRect t="25744"/>
          <a:stretch/>
        </p:blipFill>
        <p:spPr>
          <a:xfrm>
            <a:off x="0" y="5236415"/>
            <a:ext cx="12192000" cy="162158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"/>
          <p:cNvSpPr txBox="1"/>
          <p:nvPr/>
        </p:nvSpPr>
        <p:spPr>
          <a:xfrm>
            <a:off x="3027900" y="2171925"/>
            <a:ext cx="6136200" cy="17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GB" sz="9600" b="1" i="0" u="none" strike="noStrike" cap="none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Blu</a:t>
            </a:r>
            <a:r>
              <a:rPr lang="en-GB" sz="9600" b="1" i="1" u="none" strike="noStrike" cap="non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Solar</a:t>
            </a:r>
            <a:endParaRPr sz="9600" b="1" i="1" u="none" strike="noStrike" cap="non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7"/>
          <p:cNvPicPr preferRelativeResize="0"/>
          <p:nvPr/>
        </p:nvPicPr>
        <p:blipFill rotWithShape="1">
          <a:blip r:embed="rId3">
            <a:alphaModFix/>
          </a:blip>
          <a:srcRect t="25742"/>
          <a:stretch/>
        </p:blipFill>
        <p:spPr>
          <a:xfrm>
            <a:off x="0" y="5236415"/>
            <a:ext cx="12192000" cy="162158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7"/>
          <p:cNvSpPr txBox="1"/>
          <p:nvPr/>
        </p:nvSpPr>
        <p:spPr>
          <a:xfrm>
            <a:off x="9382125" y="136525"/>
            <a:ext cx="272415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Blu</a:t>
            </a:r>
            <a:r>
              <a:rPr lang="en-GB" sz="4000" b="0" i="1" u="none" strike="noStrike" cap="non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Solar</a:t>
            </a:r>
            <a:endParaRPr sz="4000" b="0" i="1" u="none" strike="noStrike" cap="non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7"/>
          <p:cNvSpPr txBox="1"/>
          <p:nvPr/>
        </p:nvSpPr>
        <p:spPr>
          <a:xfrm>
            <a:off x="11721874" y="6113620"/>
            <a:ext cx="640773" cy="37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7"/>
          <p:cNvSpPr txBox="1"/>
          <p:nvPr/>
        </p:nvSpPr>
        <p:spPr>
          <a:xfrm>
            <a:off x="3332411" y="1933919"/>
            <a:ext cx="58176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12000" b="1" i="0" u="none" strike="noStrike" cap="non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Blu</a:t>
            </a:r>
            <a:r>
              <a:rPr lang="en-GB" sz="12000" b="1" i="1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Solar</a:t>
            </a:r>
            <a:endParaRPr sz="12000" b="1" i="1" u="none" strike="noStrike" cap="none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4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</a:t>
            </a:r>
            <a:r>
              <a:rPr lang="en-GB" sz="2400" b="1" i="1" u="none" strike="noStrike" cap="none">
                <a:latin typeface="Calibri"/>
                <a:ea typeface="Calibri"/>
                <a:cs typeface="Calibri"/>
                <a:sym typeface="Calibri"/>
              </a:rPr>
              <a:t>act : </a:t>
            </a:r>
            <a:r>
              <a:rPr lang="en-GB" sz="2400" b="1" i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GB" sz="2400" b="1" i="1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lu</a:t>
            </a:r>
            <a:r>
              <a:rPr lang="en-GB" sz="2400" b="1" i="1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solar</a:t>
            </a:r>
            <a:r>
              <a:rPr lang="en-GB" sz="2400" b="1" i="1" u="none" strike="noStrike" cap="none">
                <a:latin typeface="Calibri"/>
                <a:ea typeface="Calibri"/>
                <a:cs typeface="Calibri"/>
                <a:sym typeface="Calibri"/>
              </a:rPr>
              <a:t>.info</a:t>
            </a:r>
            <a:r>
              <a:rPr lang="en-GB" sz="24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@gmail.com</a:t>
            </a:r>
            <a:endParaRPr sz="24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g813a0f2686_0_0"/>
          <p:cNvPicPr preferRelativeResize="0"/>
          <p:nvPr/>
        </p:nvPicPr>
        <p:blipFill rotWithShape="1">
          <a:blip r:embed="rId3">
            <a:alphaModFix/>
          </a:blip>
          <a:srcRect t="25744"/>
          <a:stretch/>
        </p:blipFill>
        <p:spPr>
          <a:xfrm>
            <a:off x="0" y="5236415"/>
            <a:ext cx="12192000" cy="162158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g813a0f2686_0_0"/>
          <p:cNvSpPr txBox="1">
            <a:spLocks noGrp="1"/>
          </p:cNvSpPr>
          <p:nvPr>
            <p:ph type="title"/>
          </p:nvPr>
        </p:nvSpPr>
        <p:spPr>
          <a:xfrm>
            <a:off x="531175" y="142225"/>
            <a:ext cx="86895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chemeClr val="accent1"/>
                </a:solidFill>
              </a:rPr>
              <a:t>Imagine a future where entire buildings are covered in solar cells </a:t>
            </a:r>
            <a:endParaRPr sz="3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chemeClr val="accent1"/>
              </a:solidFill>
            </a:endParaRPr>
          </a:p>
        </p:txBody>
      </p:sp>
      <p:sp>
        <p:nvSpPr>
          <p:cNvPr id="39" name="Google Shape;39;g813a0f2686_0_0"/>
          <p:cNvSpPr txBox="1"/>
          <p:nvPr/>
        </p:nvSpPr>
        <p:spPr>
          <a:xfrm>
            <a:off x="9362600" y="142225"/>
            <a:ext cx="27243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Blu</a:t>
            </a:r>
            <a:r>
              <a:rPr lang="en-GB" sz="4000" b="0" i="1" u="none" strike="noStrike" cap="non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Solar</a:t>
            </a:r>
            <a:endParaRPr sz="4000" b="0" i="1" u="none" strike="noStrike" cap="non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g813a0f2686_0_0"/>
          <p:cNvSpPr txBox="1"/>
          <p:nvPr/>
        </p:nvSpPr>
        <p:spPr>
          <a:xfrm>
            <a:off x="11721874" y="6113620"/>
            <a:ext cx="6408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g813a0f2686_0_0" descr="Technosphere, Dubai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921" y="1022825"/>
            <a:ext cx="4627953" cy="4118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g813a0f268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825" y="1521688"/>
            <a:ext cx="6125900" cy="34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g7d7c2cbfa5_0_27"/>
          <p:cNvPicPr preferRelativeResize="0"/>
          <p:nvPr/>
        </p:nvPicPr>
        <p:blipFill rotWithShape="1">
          <a:blip r:embed="rId3">
            <a:alphaModFix/>
          </a:blip>
          <a:srcRect t="25742"/>
          <a:stretch/>
        </p:blipFill>
        <p:spPr>
          <a:xfrm>
            <a:off x="0" y="5236415"/>
            <a:ext cx="12192000" cy="162158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7d7c2cbfa5_0_27"/>
          <p:cNvSpPr txBox="1"/>
          <p:nvPr/>
        </p:nvSpPr>
        <p:spPr>
          <a:xfrm>
            <a:off x="9382125" y="136525"/>
            <a:ext cx="272415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Blu</a:t>
            </a:r>
            <a:r>
              <a:rPr lang="en-GB" sz="4000" b="0" i="1" u="none" strike="noStrike" cap="non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Solar</a:t>
            </a:r>
            <a:endParaRPr sz="4000" b="0" i="1" u="none" strike="noStrike" cap="non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g7d7c2cbfa5_0_27"/>
          <p:cNvSpPr txBox="1"/>
          <p:nvPr/>
        </p:nvSpPr>
        <p:spPr>
          <a:xfrm>
            <a:off x="11721874" y="6113620"/>
            <a:ext cx="640773" cy="37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g7d7c2cbfa5_0_27"/>
          <p:cNvSpPr txBox="1">
            <a:spLocks noGrp="1"/>
          </p:cNvSpPr>
          <p:nvPr>
            <p:ph type="title"/>
          </p:nvPr>
        </p:nvSpPr>
        <p:spPr>
          <a:xfrm>
            <a:off x="574650" y="185625"/>
            <a:ext cx="8686500" cy="1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chemeClr val="accent1"/>
                </a:solidFill>
              </a:rPr>
              <a:t>However, BIPV faces challenges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chemeClr val="accent1"/>
              </a:solidFill>
            </a:endParaRPr>
          </a:p>
        </p:txBody>
      </p:sp>
      <p:grpSp>
        <p:nvGrpSpPr>
          <p:cNvPr id="52" name="Google Shape;52;g7d7c2cbfa5_0_27"/>
          <p:cNvGrpSpPr/>
          <p:nvPr/>
        </p:nvGrpSpPr>
        <p:grpSpPr>
          <a:xfrm>
            <a:off x="6831798" y="1677358"/>
            <a:ext cx="3798996" cy="3876466"/>
            <a:chOff x="5123977" y="1258050"/>
            <a:chExt cx="2849318" cy="2907422"/>
          </a:xfrm>
        </p:grpSpPr>
        <p:sp>
          <p:nvSpPr>
            <p:cNvPr id="53" name="Google Shape;53;g7d7c2cbfa5_0_27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g7d7c2cbfa5_0_27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 b="1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" name="Google Shape;55;g7d7c2cbfa5_0_27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Durability</a:t>
              </a: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" name="Google Shape;56;g7d7c2cbfa5_0_27"/>
            <p:cNvSpPr txBox="1"/>
            <p:nvPr/>
          </p:nvSpPr>
          <p:spPr>
            <a:xfrm rot="-2700000">
              <a:off x="5278525" y="2690462"/>
              <a:ext cx="294693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GB" b="1" i="1">
                  <a:latin typeface="Roboto"/>
                  <a:ea typeface="Roboto"/>
                  <a:cs typeface="Roboto"/>
                  <a:sym typeface="Roboto"/>
                </a:rPr>
                <a:t>Lifetime of the solar cells within the windows</a:t>
              </a:r>
              <a:endParaRPr b="1" i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" name="Google Shape;57;g7d7c2cbfa5_0_27"/>
          <p:cNvGrpSpPr/>
          <p:nvPr/>
        </p:nvGrpSpPr>
        <p:grpSpPr>
          <a:xfrm>
            <a:off x="4271838" y="1677358"/>
            <a:ext cx="4103299" cy="3856939"/>
            <a:chOff x="3203958" y="1258050"/>
            <a:chExt cx="3077551" cy="2892777"/>
          </a:xfrm>
        </p:grpSpPr>
        <p:sp>
          <p:nvSpPr>
            <p:cNvPr id="58" name="Google Shape;58;g7d7c2cbfa5_0_27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g7d7c2cbfa5_0_27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 b="1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" name="Google Shape;60;g7d7c2cbfa5_0_27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Transparency</a:t>
              </a: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" name="Google Shape;61;g7d7c2cbfa5_0_27"/>
            <p:cNvSpPr txBox="1"/>
            <p:nvPr/>
          </p:nvSpPr>
          <p:spPr>
            <a:xfrm rot="-2700000">
              <a:off x="3328903" y="2569017"/>
              <a:ext cx="3249014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GB" b="1" i="1">
                  <a:latin typeface="Roboto"/>
                  <a:ea typeface="Roboto"/>
                  <a:cs typeface="Roboto"/>
                  <a:sym typeface="Roboto"/>
                </a:rPr>
                <a:t>Transparent enough to be a window, yet absorbent enough to be a solar panel</a:t>
              </a:r>
              <a:endParaRPr b="1" i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2" name="Google Shape;62;g7d7c2cbfa5_0_27"/>
          <p:cNvGrpSpPr/>
          <p:nvPr/>
        </p:nvGrpSpPr>
        <p:grpSpPr>
          <a:xfrm>
            <a:off x="1724939" y="1677358"/>
            <a:ext cx="3960556" cy="3681316"/>
            <a:chOff x="1293736" y="1258050"/>
            <a:chExt cx="2970491" cy="2761056"/>
          </a:xfrm>
        </p:grpSpPr>
        <p:sp>
          <p:nvSpPr>
            <p:cNvPr id="63" name="Google Shape;63;g7d7c2cbfa5_0_27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g7d7c2cbfa5_0_27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 b="1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" name="Google Shape;65;g7d7c2cbfa5_0_27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Efficiency</a:t>
              </a: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" name="Google Shape;66;g7d7c2cbfa5_0_27"/>
            <p:cNvSpPr txBox="1"/>
            <p:nvPr/>
          </p:nvSpPr>
          <p:spPr>
            <a:xfrm rot="-2700000">
              <a:off x="1599877" y="2556696"/>
              <a:ext cx="2911300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GB" b="1" i="1">
                  <a:latin typeface="Roboto"/>
                  <a:ea typeface="Roboto"/>
                  <a:cs typeface="Roboto"/>
                  <a:sym typeface="Roboto"/>
                </a:rPr>
                <a:t>Light absorption in the infrared spectrum</a:t>
              </a:r>
              <a:endParaRPr b="1" i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g813a0f2686_0_906"/>
          <p:cNvPicPr preferRelativeResize="0"/>
          <p:nvPr/>
        </p:nvPicPr>
        <p:blipFill rotWithShape="1">
          <a:blip r:embed="rId3">
            <a:alphaModFix/>
          </a:blip>
          <a:srcRect t="25744"/>
          <a:stretch/>
        </p:blipFill>
        <p:spPr>
          <a:xfrm>
            <a:off x="0" y="5236415"/>
            <a:ext cx="12192000" cy="162158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813a0f2686_0_906"/>
          <p:cNvSpPr txBox="1"/>
          <p:nvPr/>
        </p:nvSpPr>
        <p:spPr>
          <a:xfrm>
            <a:off x="9382125" y="136525"/>
            <a:ext cx="27243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Blu</a:t>
            </a:r>
            <a:r>
              <a:rPr lang="en-GB" sz="4000" b="0" i="1" u="none" strike="noStrike" cap="non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Solar</a:t>
            </a:r>
            <a:endParaRPr sz="4000" b="0" i="1" u="none" strike="noStrike" cap="non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813a0f2686_0_906"/>
          <p:cNvSpPr txBox="1"/>
          <p:nvPr/>
        </p:nvSpPr>
        <p:spPr>
          <a:xfrm>
            <a:off x="11721874" y="6113620"/>
            <a:ext cx="6408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813a0f2686_0_906"/>
          <p:cNvSpPr txBox="1">
            <a:spLocks noGrp="1"/>
          </p:cNvSpPr>
          <p:nvPr>
            <p:ph type="title"/>
          </p:nvPr>
        </p:nvSpPr>
        <p:spPr>
          <a:xfrm>
            <a:off x="574650" y="185625"/>
            <a:ext cx="8686500" cy="1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chemeClr val="accent1"/>
                </a:solidFill>
              </a:rPr>
              <a:t>However, BIPV faces challenges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chemeClr val="accent1"/>
              </a:solidFill>
            </a:endParaRPr>
          </a:p>
        </p:txBody>
      </p:sp>
      <p:grpSp>
        <p:nvGrpSpPr>
          <p:cNvPr id="76" name="Google Shape;76;g813a0f2686_0_906"/>
          <p:cNvGrpSpPr/>
          <p:nvPr/>
        </p:nvGrpSpPr>
        <p:grpSpPr>
          <a:xfrm>
            <a:off x="6831798" y="1677358"/>
            <a:ext cx="3798996" cy="3876466"/>
            <a:chOff x="5123977" y="1258050"/>
            <a:chExt cx="2849318" cy="2907422"/>
          </a:xfrm>
        </p:grpSpPr>
        <p:sp>
          <p:nvSpPr>
            <p:cNvPr id="77" name="Google Shape;77;g813a0f2686_0_906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g813a0f2686_0_906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D9D9D9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 b="1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" name="Google Shape;79;g813a0f2686_0_906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Durability</a:t>
              </a: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" name="Google Shape;80;g813a0f2686_0_906"/>
            <p:cNvSpPr txBox="1"/>
            <p:nvPr/>
          </p:nvSpPr>
          <p:spPr>
            <a:xfrm rot="-2700000">
              <a:off x="5278525" y="2690462"/>
              <a:ext cx="294693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GB" b="1" i="1">
                  <a:latin typeface="Roboto"/>
                  <a:ea typeface="Roboto"/>
                  <a:cs typeface="Roboto"/>
                  <a:sym typeface="Roboto"/>
                </a:rPr>
                <a:t>Lifetime of the solar cells within the windows</a:t>
              </a:r>
              <a:endParaRPr b="1" i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1" name="Google Shape;81;g813a0f2686_0_906"/>
          <p:cNvGrpSpPr/>
          <p:nvPr/>
        </p:nvGrpSpPr>
        <p:grpSpPr>
          <a:xfrm>
            <a:off x="4271838" y="1677358"/>
            <a:ext cx="4103299" cy="3856939"/>
            <a:chOff x="3203958" y="1258050"/>
            <a:chExt cx="3077551" cy="2892777"/>
          </a:xfrm>
        </p:grpSpPr>
        <p:sp>
          <p:nvSpPr>
            <p:cNvPr id="82" name="Google Shape;82;g813a0f2686_0_906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g813a0f2686_0_906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D9D9D9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 b="1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" name="Google Shape;84;g813a0f2686_0_906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Transparency</a:t>
              </a: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85;g813a0f2686_0_906"/>
            <p:cNvSpPr txBox="1"/>
            <p:nvPr/>
          </p:nvSpPr>
          <p:spPr>
            <a:xfrm rot="-2700000">
              <a:off x="3328903" y="2569017"/>
              <a:ext cx="3249014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GB" b="1" i="1">
                  <a:latin typeface="Roboto"/>
                  <a:ea typeface="Roboto"/>
                  <a:cs typeface="Roboto"/>
                  <a:sym typeface="Roboto"/>
                </a:rPr>
                <a:t>Transparent enough to be a window, yet absorbent enough to be a solar panel</a:t>
              </a:r>
              <a:endParaRPr b="1" i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6" name="Google Shape;86;g813a0f2686_0_906"/>
          <p:cNvGrpSpPr/>
          <p:nvPr/>
        </p:nvGrpSpPr>
        <p:grpSpPr>
          <a:xfrm>
            <a:off x="1724939" y="1677358"/>
            <a:ext cx="3960556" cy="3681316"/>
            <a:chOff x="1293736" y="1258050"/>
            <a:chExt cx="2970491" cy="2761056"/>
          </a:xfrm>
        </p:grpSpPr>
        <p:sp>
          <p:nvSpPr>
            <p:cNvPr id="87" name="Google Shape;87;g813a0f2686_0_906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g813a0f2686_0_906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 b="1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g813a0f2686_0_906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Efficiency</a:t>
              </a: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90;g813a0f2686_0_906"/>
            <p:cNvSpPr txBox="1"/>
            <p:nvPr/>
          </p:nvSpPr>
          <p:spPr>
            <a:xfrm rot="-2700000">
              <a:off x="1599877" y="2556696"/>
              <a:ext cx="2911300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GB" b="1" i="1">
                  <a:latin typeface="Roboto"/>
                  <a:ea typeface="Roboto"/>
                  <a:cs typeface="Roboto"/>
                  <a:sym typeface="Roboto"/>
                </a:rPr>
                <a:t>Light absorption in the infrared spectrum</a:t>
              </a:r>
              <a:endParaRPr b="1" i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81205c04f8_2_1171"/>
          <p:cNvPicPr preferRelativeResize="0"/>
          <p:nvPr/>
        </p:nvPicPr>
        <p:blipFill rotWithShape="1">
          <a:blip r:embed="rId3">
            <a:alphaModFix/>
          </a:blip>
          <a:srcRect t="25744"/>
          <a:stretch/>
        </p:blipFill>
        <p:spPr>
          <a:xfrm>
            <a:off x="0" y="5236415"/>
            <a:ext cx="12192000" cy="162158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81205c04f8_2_1171"/>
          <p:cNvSpPr txBox="1"/>
          <p:nvPr/>
        </p:nvSpPr>
        <p:spPr>
          <a:xfrm>
            <a:off x="2278950" y="1880500"/>
            <a:ext cx="7634100" cy="19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GB" sz="9600" b="1">
                <a:solidFill>
                  <a:schemeClr val="accent1"/>
                </a:solidFill>
              </a:rPr>
              <a:t>Our Solution</a:t>
            </a:r>
            <a:endParaRPr sz="9600" b="1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81205c04f8_2_1171"/>
          <p:cNvSpPr txBox="1"/>
          <p:nvPr/>
        </p:nvSpPr>
        <p:spPr>
          <a:xfrm>
            <a:off x="11721874" y="6113620"/>
            <a:ext cx="6408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7d7c2cbfa5_0_108"/>
          <p:cNvPicPr preferRelativeResize="0"/>
          <p:nvPr/>
        </p:nvPicPr>
        <p:blipFill rotWithShape="1">
          <a:blip r:embed="rId3">
            <a:alphaModFix/>
          </a:blip>
          <a:srcRect t="25742"/>
          <a:stretch/>
        </p:blipFill>
        <p:spPr>
          <a:xfrm>
            <a:off x="0" y="5236415"/>
            <a:ext cx="12192000" cy="162158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7d7c2cbfa5_0_108"/>
          <p:cNvSpPr txBox="1"/>
          <p:nvPr/>
        </p:nvSpPr>
        <p:spPr>
          <a:xfrm>
            <a:off x="9382125" y="136525"/>
            <a:ext cx="272415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Blu</a:t>
            </a:r>
            <a:r>
              <a:rPr lang="en-GB" sz="4000" b="0" i="1" u="none" strike="noStrike" cap="non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Solar</a:t>
            </a:r>
            <a:endParaRPr sz="4000" b="0" i="1" u="none" strike="noStrike" cap="non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7d7c2cbfa5_0_108"/>
          <p:cNvSpPr txBox="1"/>
          <p:nvPr/>
        </p:nvSpPr>
        <p:spPr>
          <a:xfrm>
            <a:off x="11721874" y="6113620"/>
            <a:ext cx="640773" cy="37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7d7c2cbfa5_0_108"/>
          <p:cNvSpPr txBox="1"/>
          <p:nvPr/>
        </p:nvSpPr>
        <p:spPr>
          <a:xfrm>
            <a:off x="840374" y="591597"/>
            <a:ext cx="10354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20"/>
              <a:buFont typeface="Arial"/>
              <a:buNone/>
            </a:pPr>
            <a:br>
              <a:rPr lang="en-GB" sz="31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31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312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" name="Google Shape;106;g7d7c2cbfa5_0_108"/>
          <p:cNvPicPr preferRelativeResize="0"/>
          <p:nvPr/>
        </p:nvPicPr>
        <p:blipFill rotWithShape="1">
          <a:blip r:embed="rId4">
            <a:alphaModFix/>
          </a:blip>
          <a:srcRect l="64467" t="22641" r="4187" b="20584"/>
          <a:stretch/>
        </p:blipFill>
        <p:spPr>
          <a:xfrm>
            <a:off x="313374" y="1886912"/>
            <a:ext cx="2470710" cy="347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7d7c2cbfa5_0_108"/>
          <p:cNvPicPr preferRelativeResize="0"/>
          <p:nvPr/>
        </p:nvPicPr>
        <p:blipFill rotWithShape="1">
          <a:blip r:embed="rId5">
            <a:alphaModFix/>
          </a:blip>
          <a:srcRect t="9960" b="32991"/>
          <a:stretch/>
        </p:blipFill>
        <p:spPr>
          <a:xfrm>
            <a:off x="3764697" y="1420130"/>
            <a:ext cx="7957177" cy="3369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7d7c2cbfa5_0_108"/>
          <p:cNvSpPr txBox="1">
            <a:spLocks noGrp="1"/>
          </p:cNvSpPr>
          <p:nvPr>
            <p:ph type="title"/>
          </p:nvPr>
        </p:nvSpPr>
        <p:spPr>
          <a:xfrm>
            <a:off x="531175" y="142225"/>
            <a:ext cx="85401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chemeClr val="accent1"/>
                </a:solidFill>
              </a:rPr>
              <a:t>Nanotechnology can improve BIPV efficiency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7d7c2cbfa5_0_52"/>
          <p:cNvPicPr preferRelativeResize="0"/>
          <p:nvPr/>
        </p:nvPicPr>
        <p:blipFill rotWithShape="1">
          <a:blip r:embed="rId3">
            <a:alphaModFix/>
          </a:blip>
          <a:srcRect t="25742"/>
          <a:stretch/>
        </p:blipFill>
        <p:spPr>
          <a:xfrm>
            <a:off x="0" y="5236415"/>
            <a:ext cx="12192000" cy="162158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7d7c2cbfa5_0_52"/>
          <p:cNvSpPr txBox="1"/>
          <p:nvPr/>
        </p:nvSpPr>
        <p:spPr>
          <a:xfrm>
            <a:off x="9382125" y="136525"/>
            <a:ext cx="272415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Blu</a:t>
            </a:r>
            <a:r>
              <a:rPr lang="en-GB" sz="4000" b="0" i="1" u="none" strike="noStrike" cap="non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Solar</a:t>
            </a:r>
            <a:endParaRPr sz="4000" b="0" i="1" u="none" strike="noStrike" cap="non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7d7c2cbfa5_0_52"/>
          <p:cNvSpPr txBox="1"/>
          <p:nvPr/>
        </p:nvSpPr>
        <p:spPr>
          <a:xfrm>
            <a:off x="11721874" y="6113620"/>
            <a:ext cx="640773" cy="37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7d7c2cbfa5_0_52"/>
          <p:cNvSpPr txBox="1">
            <a:spLocks noGrp="1"/>
          </p:cNvSpPr>
          <p:nvPr>
            <p:ph type="title"/>
          </p:nvPr>
        </p:nvSpPr>
        <p:spPr>
          <a:xfrm>
            <a:off x="531175" y="142225"/>
            <a:ext cx="105156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chemeClr val="accent1"/>
                </a:solidFill>
              </a:rPr>
              <a:t>Our Value Proposition</a:t>
            </a:r>
            <a:endParaRPr sz="3600">
              <a:solidFill>
                <a:schemeClr val="accent1"/>
              </a:solidFill>
            </a:endParaRPr>
          </a:p>
        </p:txBody>
      </p:sp>
      <p:grpSp>
        <p:nvGrpSpPr>
          <p:cNvPr id="149" name="Google Shape;149;g7d7c2cbfa5_0_52"/>
          <p:cNvGrpSpPr/>
          <p:nvPr/>
        </p:nvGrpSpPr>
        <p:grpSpPr>
          <a:xfrm>
            <a:off x="431339" y="2649000"/>
            <a:ext cx="3936068" cy="1719557"/>
            <a:chOff x="323513" y="1986800"/>
            <a:chExt cx="2952125" cy="1289700"/>
          </a:xfrm>
        </p:grpSpPr>
        <p:sp>
          <p:nvSpPr>
            <p:cNvPr id="150" name="Google Shape;150;g7d7c2cbfa5_0_52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Higher Efficiency (25-30</a:t>
              </a:r>
              <a:r>
                <a:rPr lang="en-GB" sz="1800" b="1"/>
                <a:t>%)</a:t>
              </a:r>
              <a:endPara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Nanostructure integration will increase the efficiency of </a:t>
              </a:r>
              <a:r>
                <a:rPr lang="en-GB" sz="1200"/>
                <a:t>BIPV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by enabling greater light absorption</a:t>
              </a:r>
              <a:endPara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1" name="Google Shape;151;g7d7c2cbfa5_0_52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rgbClr val="249C90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152" name="Google Shape;152;g7d7c2cbfa5_0_52"/>
          <p:cNvGrpSpPr/>
          <p:nvPr/>
        </p:nvGrpSpPr>
        <p:grpSpPr>
          <a:xfrm>
            <a:off x="6946276" y="1413765"/>
            <a:ext cx="4814081" cy="1719557"/>
            <a:chOff x="5209838" y="1060350"/>
            <a:chExt cx="3610650" cy="1289700"/>
          </a:xfrm>
        </p:grpSpPr>
        <p:sp>
          <p:nvSpPr>
            <p:cNvPr id="153" name="Google Shape;153;g7d7c2cbfa5_0_52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Greater Market Viability</a:t>
              </a:r>
              <a:endPara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/>
                <a:t>BIPV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with greater efficiency and cost-competitiveness will perform better in the market</a:t>
              </a:r>
              <a:endPara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4" name="Google Shape;154;g7d7c2cbfa5_0_52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155B5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155" name="Google Shape;155;g7d7c2cbfa5_0_52"/>
          <p:cNvGrpSpPr/>
          <p:nvPr/>
        </p:nvGrpSpPr>
        <p:grpSpPr>
          <a:xfrm>
            <a:off x="6946276" y="3769300"/>
            <a:ext cx="4920074" cy="1977551"/>
            <a:chOff x="5209838" y="2827046"/>
            <a:chExt cx="3690148" cy="1483200"/>
          </a:xfrm>
        </p:grpSpPr>
        <p:sp>
          <p:nvSpPr>
            <p:cNvPr id="156" name="Google Shape;156;g7d7c2cbfa5_0_52"/>
            <p:cNvSpPr txBox="1"/>
            <p:nvPr/>
          </p:nvSpPr>
          <p:spPr>
            <a:xfrm>
              <a:off x="6696486" y="2827046"/>
              <a:ext cx="2203500" cy="148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Greater Cost-Competitiveness</a:t>
              </a:r>
              <a:endPara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Higher efficiency will enable </a:t>
              </a:r>
              <a:r>
                <a:rPr lang="en-GB" sz="1200"/>
                <a:t>BIPV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to be more cost-competitive when compared to other options of similar cost, lower efficiency, and limited applicability</a:t>
              </a:r>
              <a:endPara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7" name="Google Shape;157;g7d7c2cbfa5_0_52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1D7E7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158" name="Google Shape;158;g7d7c2cbfa5_0_52"/>
          <p:cNvGrpSpPr/>
          <p:nvPr/>
        </p:nvGrpSpPr>
        <p:grpSpPr>
          <a:xfrm>
            <a:off x="3549528" y="971258"/>
            <a:ext cx="5086319" cy="5054003"/>
            <a:chOff x="2662213" y="676344"/>
            <a:chExt cx="3814835" cy="3790597"/>
          </a:xfrm>
        </p:grpSpPr>
        <p:sp>
          <p:nvSpPr>
            <p:cNvPr id="159" name="Google Shape;159;g7d7c2cbfa5_0_52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7d7c2cbfa5_0_52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7d7c2cbfa5_0_52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9CC2E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" name="Google Shape;162;g7d7c2cbfa5_0_52"/>
            <p:cNvGrpSpPr/>
            <p:nvPr/>
          </p:nvGrpSpPr>
          <p:grpSpPr>
            <a:xfrm rot="-7200165">
              <a:off x="3337679" y="2826789"/>
              <a:ext cx="585010" cy="585536"/>
              <a:chOff x="1967628" y="812211"/>
              <a:chExt cx="588000" cy="588000"/>
            </a:xfrm>
          </p:grpSpPr>
          <p:sp>
            <p:nvSpPr>
              <p:cNvPr id="163" name="Google Shape;163;g7d7c2cbfa5_0_52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249C90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1568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g7d7c2cbfa5_0_52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249C9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165;g7d7c2cbfa5_0_52"/>
            <p:cNvGrpSpPr/>
            <p:nvPr/>
          </p:nvGrpSpPr>
          <p:grpSpPr>
            <a:xfrm>
              <a:off x="4264097" y="1180331"/>
              <a:ext cx="585000" cy="585529"/>
              <a:chOff x="1970048" y="811613"/>
              <a:chExt cx="588000" cy="588000"/>
            </a:xfrm>
          </p:grpSpPr>
          <p:sp>
            <p:nvSpPr>
              <p:cNvPr id="166" name="Google Shape;166;g7d7c2cbfa5_0_52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55B5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1568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g7d7c2cbfa5_0_52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55B5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g7d7c2cbfa5_0_52"/>
            <p:cNvGrpSpPr/>
            <p:nvPr/>
          </p:nvGrpSpPr>
          <p:grpSpPr>
            <a:xfrm rot="7200165">
              <a:off x="5229934" y="2804716"/>
              <a:ext cx="585010" cy="585536"/>
              <a:chOff x="1977085" y="811649"/>
              <a:chExt cx="588000" cy="588000"/>
            </a:xfrm>
          </p:grpSpPr>
          <p:sp>
            <p:nvSpPr>
              <p:cNvPr id="169" name="Google Shape;169;g7d7c2cbfa5_0_52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D7E7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1568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g7d7c2cbfa5_0_52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D7E7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1" name="Google Shape;171;g7d7c2cbfa5_0_52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GB" sz="21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sz="2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g7d7c2cbfa5_0_52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GB" sz="21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sz="2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g7d7c2cbfa5_0_52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GB" sz="21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sz="2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7f06dd8821_3_730"/>
          <p:cNvPicPr preferRelativeResize="0"/>
          <p:nvPr/>
        </p:nvPicPr>
        <p:blipFill rotWithShape="1">
          <a:blip r:embed="rId3">
            <a:alphaModFix/>
          </a:blip>
          <a:srcRect t="25744"/>
          <a:stretch/>
        </p:blipFill>
        <p:spPr>
          <a:xfrm>
            <a:off x="0" y="5236415"/>
            <a:ext cx="12192000" cy="162158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7f06dd8821_3_730"/>
          <p:cNvSpPr txBox="1"/>
          <p:nvPr/>
        </p:nvSpPr>
        <p:spPr>
          <a:xfrm>
            <a:off x="9382125" y="136525"/>
            <a:ext cx="27243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Blu</a:t>
            </a:r>
            <a:r>
              <a:rPr lang="en-GB" sz="4000" b="0" i="1" u="none" strike="noStrike" cap="non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Solar</a:t>
            </a:r>
            <a:endParaRPr sz="4000" b="0" i="1" u="none" strike="noStrike" cap="non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7f06dd8821_3_730"/>
          <p:cNvSpPr txBox="1"/>
          <p:nvPr/>
        </p:nvSpPr>
        <p:spPr>
          <a:xfrm>
            <a:off x="11721874" y="6113620"/>
            <a:ext cx="6408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7f06dd8821_3_730"/>
          <p:cNvSpPr txBox="1">
            <a:spLocks noGrp="1"/>
          </p:cNvSpPr>
          <p:nvPr>
            <p:ph type="title"/>
          </p:nvPr>
        </p:nvSpPr>
        <p:spPr>
          <a:xfrm>
            <a:off x="473660" y="221919"/>
            <a:ext cx="102234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chemeClr val="accent1"/>
                </a:solidFill>
              </a:rPr>
              <a:t>The BIPV market is growing rapidly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189" name="Google Shape;189;g7f06dd8821_3_730"/>
          <p:cNvSpPr txBox="1"/>
          <p:nvPr/>
        </p:nvSpPr>
        <p:spPr>
          <a:xfrm>
            <a:off x="596050" y="2411950"/>
            <a:ext cx="41145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209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Growth rate: 12%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1" indent="-20955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 size: $3.7 Billion</a:t>
            </a:r>
            <a:endParaRPr sz="2400"/>
          </a:p>
        </p:txBody>
      </p:sp>
      <p:pic>
        <p:nvPicPr>
          <p:cNvPr id="190" name="Google Shape;190;g7f06dd8821_3_7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025" y="1025925"/>
            <a:ext cx="7276850" cy="439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7f06dd8821_3_730"/>
          <p:cNvSpPr txBox="1"/>
          <p:nvPr/>
        </p:nvSpPr>
        <p:spPr>
          <a:xfrm>
            <a:off x="8319550" y="5419475"/>
            <a:ext cx="19176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Source: Ntech research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7d7c2cbfa5_0_81"/>
          <p:cNvPicPr preferRelativeResize="0"/>
          <p:nvPr/>
        </p:nvPicPr>
        <p:blipFill rotWithShape="1">
          <a:blip r:embed="rId3">
            <a:alphaModFix/>
          </a:blip>
          <a:srcRect t="25742"/>
          <a:stretch/>
        </p:blipFill>
        <p:spPr>
          <a:xfrm>
            <a:off x="0" y="5236415"/>
            <a:ext cx="12192000" cy="162158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7d7c2cbfa5_0_81"/>
          <p:cNvSpPr txBox="1"/>
          <p:nvPr/>
        </p:nvSpPr>
        <p:spPr>
          <a:xfrm>
            <a:off x="9382125" y="136525"/>
            <a:ext cx="272415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Blu</a:t>
            </a:r>
            <a:r>
              <a:rPr lang="en-GB" sz="4000" b="0" i="1" u="none" strike="noStrike" cap="non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Solar</a:t>
            </a:r>
            <a:endParaRPr sz="4000" b="0" i="1" u="none" strike="noStrike" cap="non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7d7c2cbfa5_0_81"/>
          <p:cNvSpPr txBox="1"/>
          <p:nvPr/>
        </p:nvSpPr>
        <p:spPr>
          <a:xfrm>
            <a:off x="11721874" y="6113620"/>
            <a:ext cx="640773" cy="37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g7d7c2cbfa5_0_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9159" y="3213437"/>
            <a:ext cx="2894400" cy="28944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405" name="Google Shape;405;g7d7c2cbfa5_0_81"/>
          <p:cNvPicPr preferRelativeResize="0"/>
          <p:nvPr/>
        </p:nvPicPr>
        <p:blipFill rotWithShape="1">
          <a:blip r:embed="rId5">
            <a:alphaModFix/>
          </a:blip>
          <a:srcRect t="7897" b="27950"/>
          <a:stretch/>
        </p:blipFill>
        <p:spPr>
          <a:xfrm>
            <a:off x="3261856" y="931894"/>
            <a:ext cx="3004200" cy="2894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6" name="Google Shape;406;g7d7c2cbfa5_0_81"/>
          <p:cNvPicPr preferRelativeResize="0"/>
          <p:nvPr/>
        </p:nvPicPr>
        <p:blipFill rotWithShape="1">
          <a:blip r:embed="rId6">
            <a:alphaModFix/>
          </a:blip>
          <a:srcRect l="34789" t="22902" r="30323" b="50526"/>
          <a:stretch/>
        </p:blipFill>
        <p:spPr>
          <a:xfrm>
            <a:off x="215489" y="2953243"/>
            <a:ext cx="2894400" cy="294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7" name="Google Shape;407;g7d7c2cbfa5_0_81"/>
          <p:cNvPicPr preferRelativeResize="0"/>
          <p:nvPr/>
        </p:nvPicPr>
        <p:blipFill rotWithShape="1">
          <a:blip r:embed="rId7">
            <a:alphaModFix/>
          </a:blip>
          <a:srcRect l="16493" t="27320" r="16482" b="20769"/>
          <a:stretch/>
        </p:blipFill>
        <p:spPr>
          <a:xfrm>
            <a:off x="9194660" y="931894"/>
            <a:ext cx="2894400" cy="29910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408" name="Google Shape;408;g7d7c2cbfa5_0_81"/>
          <p:cNvGrpSpPr/>
          <p:nvPr/>
        </p:nvGrpSpPr>
        <p:grpSpPr>
          <a:xfrm>
            <a:off x="665533" y="1297431"/>
            <a:ext cx="1994311" cy="1655812"/>
            <a:chOff x="665533" y="1297431"/>
            <a:chExt cx="1994311" cy="1655812"/>
          </a:xfrm>
        </p:grpSpPr>
        <p:grpSp>
          <p:nvGrpSpPr>
            <p:cNvPr id="409" name="Google Shape;409;g7d7c2cbfa5_0_81"/>
            <p:cNvGrpSpPr/>
            <p:nvPr/>
          </p:nvGrpSpPr>
          <p:grpSpPr>
            <a:xfrm>
              <a:off x="665533" y="1297431"/>
              <a:ext cx="1994311" cy="1655812"/>
              <a:chOff x="665533" y="1297431"/>
              <a:chExt cx="1994311" cy="1655812"/>
            </a:xfrm>
          </p:grpSpPr>
          <p:sp>
            <p:nvSpPr>
              <p:cNvPr id="410" name="Google Shape;410;g7d7c2cbfa5_0_81"/>
              <p:cNvSpPr/>
              <p:nvPr/>
            </p:nvSpPr>
            <p:spPr>
              <a:xfrm>
                <a:off x="665533" y="1297431"/>
                <a:ext cx="1994311" cy="914400"/>
              </a:xfrm>
              <a:prstGeom prst="ellipse">
                <a:avLst/>
              </a:prstGeom>
              <a:noFill/>
              <a:ln w="254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11" name="Google Shape;411;g7d7c2cbfa5_0_81"/>
              <p:cNvCxnSpPr>
                <a:stCxn id="406" idx="0"/>
                <a:endCxn id="410" idx="4"/>
              </p:cNvCxnSpPr>
              <p:nvPr/>
            </p:nvCxnSpPr>
            <p:spPr>
              <a:xfrm rot="10800000">
                <a:off x="1662689" y="2211943"/>
                <a:ext cx="0" cy="741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412" name="Google Shape;412;g7d7c2cbfa5_0_81"/>
            <p:cNvSpPr txBox="1"/>
            <p:nvPr/>
          </p:nvSpPr>
          <p:spPr>
            <a:xfrm>
              <a:off x="975279" y="1410555"/>
              <a:ext cx="16002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0" i="0" u="none" strike="noStrike" cap="non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Aran Mehta</a:t>
              </a:r>
              <a:endParaRPr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0" i="0" u="none" strike="noStrike" cap="non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Entrepreneurship</a:t>
              </a:r>
              <a:endParaRPr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GB">
                  <a:solidFill>
                    <a:srgbClr val="0070C0"/>
                  </a:solidFill>
                </a:rPr>
                <a:t>Minor </a:t>
              </a:r>
              <a:endParaRPr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g7d7c2cbfa5_0_81"/>
          <p:cNvGrpSpPr/>
          <p:nvPr/>
        </p:nvGrpSpPr>
        <p:grpSpPr>
          <a:xfrm>
            <a:off x="6547659" y="1498560"/>
            <a:ext cx="2057400" cy="1714877"/>
            <a:chOff x="633989" y="1308592"/>
            <a:chExt cx="2057400" cy="1714877"/>
          </a:xfrm>
        </p:grpSpPr>
        <p:grpSp>
          <p:nvGrpSpPr>
            <p:cNvPr id="414" name="Google Shape;414;g7d7c2cbfa5_0_81"/>
            <p:cNvGrpSpPr/>
            <p:nvPr/>
          </p:nvGrpSpPr>
          <p:grpSpPr>
            <a:xfrm>
              <a:off x="633989" y="1308592"/>
              <a:ext cx="2057400" cy="1714877"/>
              <a:chOff x="633989" y="1308592"/>
              <a:chExt cx="2057400" cy="1714877"/>
            </a:xfrm>
          </p:grpSpPr>
          <p:sp>
            <p:nvSpPr>
              <p:cNvPr id="415" name="Google Shape;415;g7d7c2cbfa5_0_81"/>
              <p:cNvSpPr/>
              <p:nvPr/>
            </p:nvSpPr>
            <p:spPr>
              <a:xfrm>
                <a:off x="633989" y="1308592"/>
                <a:ext cx="2057400" cy="1067999"/>
              </a:xfrm>
              <a:prstGeom prst="ellipse">
                <a:avLst/>
              </a:prstGeom>
              <a:noFill/>
              <a:ln w="254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16" name="Google Shape;416;g7d7c2cbfa5_0_81"/>
              <p:cNvCxnSpPr>
                <a:stCxn id="404" idx="0"/>
                <a:endCxn id="415" idx="4"/>
              </p:cNvCxnSpPr>
              <p:nvPr/>
            </p:nvCxnSpPr>
            <p:spPr>
              <a:xfrm rot="10800000">
                <a:off x="1662689" y="2376669"/>
                <a:ext cx="0" cy="646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417" name="Google Shape;417;g7d7c2cbfa5_0_81"/>
            <p:cNvSpPr txBox="1"/>
            <p:nvPr/>
          </p:nvSpPr>
          <p:spPr>
            <a:xfrm>
              <a:off x="914400" y="1513114"/>
              <a:ext cx="16002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0" i="0" u="none" strike="noStrike" cap="non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Esteban Panaget</a:t>
              </a:r>
              <a:endParaRPr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0" i="0" u="none" strike="noStrike" cap="non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Entrepreneurship</a:t>
              </a:r>
              <a:endParaRPr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GB">
                  <a:solidFill>
                    <a:srgbClr val="0070C0"/>
                  </a:solidFill>
                </a:rPr>
                <a:t>Minor </a:t>
              </a:r>
              <a:endParaRPr>
                <a:solidFill>
                  <a:srgbClr val="0070C0"/>
                </a:solidFill>
              </a:endParaRPr>
            </a:p>
          </p:txBody>
        </p:sp>
      </p:grpSp>
      <p:grpSp>
        <p:nvGrpSpPr>
          <p:cNvPr id="418" name="Google Shape;418;g7d7c2cbfa5_0_81"/>
          <p:cNvGrpSpPr/>
          <p:nvPr/>
        </p:nvGrpSpPr>
        <p:grpSpPr>
          <a:xfrm rot="10800000" flipH="1">
            <a:off x="9613150" y="3922973"/>
            <a:ext cx="2057400" cy="1802988"/>
            <a:chOff x="633980" y="1266079"/>
            <a:chExt cx="2057400" cy="1757312"/>
          </a:xfrm>
        </p:grpSpPr>
        <p:grpSp>
          <p:nvGrpSpPr>
            <p:cNvPr id="419" name="Google Shape;419;g7d7c2cbfa5_0_81"/>
            <p:cNvGrpSpPr/>
            <p:nvPr/>
          </p:nvGrpSpPr>
          <p:grpSpPr>
            <a:xfrm>
              <a:off x="633980" y="1266079"/>
              <a:ext cx="2057400" cy="1757312"/>
              <a:chOff x="633980" y="1266079"/>
              <a:chExt cx="2057400" cy="1757312"/>
            </a:xfrm>
          </p:grpSpPr>
          <p:sp>
            <p:nvSpPr>
              <p:cNvPr id="420" name="Google Shape;420;g7d7c2cbfa5_0_81"/>
              <p:cNvSpPr/>
              <p:nvPr/>
            </p:nvSpPr>
            <p:spPr>
              <a:xfrm>
                <a:off x="633980" y="1266079"/>
                <a:ext cx="2057400" cy="1110600"/>
              </a:xfrm>
              <a:prstGeom prst="ellipse">
                <a:avLst/>
              </a:prstGeom>
              <a:noFill/>
              <a:ln w="254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21" name="Google Shape;421;g7d7c2cbfa5_0_81"/>
              <p:cNvCxnSpPr>
                <a:endCxn id="402" idx="4"/>
              </p:cNvCxnSpPr>
              <p:nvPr/>
            </p:nvCxnSpPr>
            <p:spPr>
              <a:xfrm rot="10800000">
                <a:off x="1662689" y="2376591"/>
                <a:ext cx="0" cy="646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422" name="Google Shape;422;g7d7c2cbfa5_0_81"/>
            <p:cNvSpPr txBox="1"/>
            <p:nvPr/>
          </p:nvSpPr>
          <p:spPr>
            <a:xfrm rot="10800000">
              <a:off x="914400" y="1522470"/>
              <a:ext cx="1600200" cy="719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0" i="0" u="none" strike="noStrike" cap="non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Sangram Rout</a:t>
              </a:r>
              <a:endParaRPr sz="1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0" i="0" u="none" strike="noStrike" cap="non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Graduate Mechanical Engineering</a:t>
              </a:r>
              <a:endParaRPr sz="1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" name="Google Shape;423;g7d7c2cbfa5_0_81"/>
          <p:cNvGrpSpPr/>
          <p:nvPr/>
        </p:nvGrpSpPr>
        <p:grpSpPr>
          <a:xfrm rot="10800000" flipH="1">
            <a:off x="3691339" y="3912083"/>
            <a:ext cx="2057400" cy="1759370"/>
            <a:chOff x="633989" y="1308592"/>
            <a:chExt cx="2057400" cy="1714799"/>
          </a:xfrm>
        </p:grpSpPr>
        <p:grpSp>
          <p:nvGrpSpPr>
            <p:cNvPr id="424" name="Google Shape;424;g7d7c2cbfa5_0_81"/>
            <p:cNvGrpSpPr/>
            <p:nvPr/>
          </p:nvGrpSpPr>
          <p:grpSpPr>
            <a:xfrm>
              <a:off x="633989" y="1308592"/>
              <a:ext cx="2057400" cy="1714799"/>
              <a:chOff x="633989" y="1308592"/>
              <a:chExt cx="2057400" cy="1714799"/>
            </a:xfrm>
          </p:grpSpPr>
          <p:sp>
            <p:nvSpPr>
              <p:cNvPr id="425" name="Google Shape;425;g7d7c2cbfa5_0_81"/>
              <p:cNvSpPr/>
              <p:nvPr/>
            </p:nvSpPr>
            <p:spPr>
              <a:xfrm>
                <a:off x="633989" y="1308592"/>
                <a:ext cx="2057400" cy="1067999"/>
              </a:xfrm>
              <a:prstGeom prst="ellipse">
                <a:avLst/>
              </a:prstGeom>
              <a:noFill/>
              <a:ln w="254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26" name="Google Shape;426;g7d7c2cbfa5_0_81"/>
              <p:cNvCxnSpPr>
                <a:endCxn id="425" idx="4"/>
              </p:cNvCxnSpPr>
              <p:nvPr/>
            </p:nvCxnSpPr>
            <p:spPr>
              <a:xfrm rot="10800000">
                <a:off x="1662689" y="2376591"/>
                <a:ext cx="0" cy="646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427" name="Google Shape;427;g7d7c2cbfa5_0_81"/>
            <p:cNvSpPr txBox="1"/>
            <p:nvPr/>
          </p:nvSpPr>
          <p:spPr>
            <a:xfrm rot="10800000">
              <a:off x="914400" y="1522470"/>
              <a:ext cx="1600200" cy="719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0" i="0" u="none" strike="noStrike" cap="non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Shitong Xi</a:t>
              </a:r>
              <a:r>
                <a:rPr lang="en-GB">
                  <a:solidFill>
                    <a:srgbClr val="00B050"/>
                  </a:solidFill>
                </a:rPr>
                <a:t>ong</a:t>
              </a:r>
              <a:endParaRPr sz="1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0" i="0" u="none" strike="noStrike" cap="non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Graduate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0" i="0" u="none" strike="noStrike" cap="non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Engineering Mgt.</a:t>
              </a:r>
              <a:endParaRPr sz="1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g7d7c2cbfa5_0_81"/>
          <p:cNvSpPr txBox="1">
            <a:spLocks noGrp="1"/>
          </p:cNvSpPr>
          <p:nvPr>
            <p:ph type="title"/>
          </p:nvPr>
        </p:nvSpPr>
        <p:spPr>
          <a:xfrm>
            <a:off x="554775" y="0"/>
            <a:ext cx="105156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chemeClr val="accent1"/>
                </a:solidFill>
              </a:rPr>
              <a:t>Blu Solar Team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358</Words>
  <Application>Microsoft Office PowerPoint</Application>
  <PresentationFormat>Widescreen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Roboto</vt:lpstr>
      <vt:lpstr>Times New Roman</vt:lpstr>
      <vt:lpstr>Custom Design</vt:lpstr>
      <vt:lpstr>PowerPoint Presentation</vt:lpstr>
      <vt:lpstr> Imagine a future where entire buildings are covered in solar cells  </vt:lpstr>
      <vt:lpstr>However, BIPV faces challenges </vt:lpstr>
      <vt:lpstr>However, BIPV faces challenges </vt:lpstr>
      <vt:lpstr>PowerPoint Presentation</vt:lpstr>
      <vt:lpstr>Nanotechnology can improve BIPV efficiency</vt:lpstr>
      <vt:lpstr>Our Value Proposition</vt:lpstr>
      <vt:lpstr>The BIPV market is growing rapidly</vt:lpstr>
      <vt:lpstr>Blu Solar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Huan</dc:creator>
  <cp:lastModifiedBy>Sangram Rout</cp:lastModifiedBy>
  <cp:revision>2</cp:revision>
  <dcterms:created xsi:type="dcterms:W3CDTF">2016-05-11T01:50:47Z</dcterms:created>
  <dcterms:modified xsi:type="dcterms:W3CDTF">2021-06-17T16:54:54Z</dcterms:modified>
</cp:coreProperties>
</file>